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07B704-CD51-4BBB-99DF-42327E8D85BB}" type="datetimeFigureOut">
              <a:rPr lang="en-US" smtClean="0"/>
              <a:t>5/7/2010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0699E-6085-4532-B441-C1C30E9B2DE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69A0699E-6085-4532-B441-C1C30E9B2DE3}"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8CF297E5-39C0-4735-B319-A2415767C26A}"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8CF297E5-39C0-4735-B319-A2415767C26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F677A9B-ADB5-43C2-B3AE-ACC2F82D1B40}" type="datetimeFigureOut">
              <a:rPr lang="en-US" smtClean="0"/>
              <a:pPr/>
              <a:t>5/7/2010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F297E5-39C0-4735-B319-A2415767C26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F677A9B-ADB5-43C2-B3AE-ACC2F82D1B40}" type="datetimeFigureOut">
              <a:rPr lang="en-US" smtClean="0"/>
              <a:pPr/>
              <a:t>5/7/2010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CF297E5-39C0-4735-B319-A2415767C26A}"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6/64/Flag_of_Montenegro.sv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Kraljica_Jelena_200807.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upload.wikimedia.org/wikipedia/commons/9/90/Montenegro_ethnic03.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7772400" cy="1470025"/>
          </a:xfrm>
        </p:spPr>
        <p:txBody>
          <a:bodyPr>
            <a:normAutofit/>
          </a:bodyPr>
          <a:lstStyle/>
          <a:p>
            <a:r>
              <a:rPr lang="en-US" dirty="0" smtClean="0"/>
              <a:t>Montenegrins</a:t>
            </a:r>
            <a:br>
              <a:rPr lang="en-US" dirty="0" smtClean="0"/>
            </a:br>
            <a:endParaRPr lang="en-US" dirty="0"/>
          </a:p>
        </p:txBody>
      </p:sp>
      <p:sp>
        <p:nvSpPr>
          <p:cNvPr id="3" name="Subtitle 2"/>
          <p:cNvSpPr>
            <a:spLocks noGrp="1"/>
          </p:cNvSpPr>
          <p:nvPr>
            <p:ph type="subTitle" idx="1"/>
          </p:nvPr>
        </p:nvSpPr>
        <p:spPr>
          <a:xfrm>
            <a:off x="1371600" y="3657600"/>
            <a:ext cx="6400800" cy="1752600"/>
          </a:xfrm>
        </p:spPr>
        <p:txBody>
          <a:bodyPr>
            <a:normAutofit/>
          </a:bodyPr>
          <a:lstStyle/>
          <a:p>
            <a:endParaRPr lang="en-US" dirty="0" smtClean="0"/>
          </a:p>
          <a:p>
            <a:r>
              <a:rPr lang="en-US" dirty="0" smtClean="0"/>
              <a:t>By: Levi , Samantha, and Fabiola</a:t>
            </a:r>
            <a:endParaRPr lang="en-US" dirty="0"/>
          </a:p>
        </p:txBody>
      </p:sp>
      <p:pic>
        <p:nvPicPr>
          <p:cNvPr id="18434" name="Picture 2" descr="File:Flag of Montenegro.svg">
            <a:hlinkClick r:id="rId2"/>
          </p:cNvPr>
          <p:cNvPicPr>
            <a:picLocks noChangeAspect="1" noChangeArrowheads="1"/>
          </p:cNvPicPr>
          <p:nvPr/>
        </p:nvPicPr>
        <p:blipFill>
          <a:blip r:embed="rId3" cstate="print"/>
          <a:srcRect/>
          <a:stretch>
            <a:fillRect/>
          </a:stretch>
        </p:blipFill>
        <p:spPr bwMode="auto">
          <a:xfrm>
            <a:off x="2057400" y="2209800"/>
            <a:ext cx="4648200" cy="1905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did the people come from?</a:t>
            </a:r>
            <a:endParaRPr lang="en-US" dirty="0"/>
          </a:p>
        </p:txBody>
      </p:sp>
      <p:sp>
        <p:nvSpPr>
          <p:cNvPr id="3" name="Content Placeholder 2"/>
          <p:cNvSpPr>
            <a:spLocks noGrp="1"/>
          </p:cNvSpPr>
          <p:nvPr>
            <p:ph idx="1"/>
          </p:nvPr>
        </p:nvSpPr>
        <p:spPr/>
        <p:txBody>
          <a:bodyPr/>
          <a:lstStyle/>
          <a:p>
            <a:r>
              <a:rPr lang="en-US" dirty="0" smtClean="0"/>
              <a:t>Serbia</a:t>
            </a:r>
          </a:p>
          <a:p>
            <a:r>
              <a:rPr lang="en-US" dirty="0" smtClean="0"/>
              <a:t>Bosnia</a:t>
            </a:r>
          </a:p>
          <a:p>
            <a:r>
              <a:rPr lang="en-US" dirty="0" smtClean="0"/>
              <a:t>Herzesouina</a:t>
            </a:r>
            <a:r>
              <a:rPr lang="en-US" dirty="0"/>
              <a:t> </a:t>
            </a:r>
            <a:r>
              <a:rPr lang="en-US" dirty="0" smtClean="0"/>
              <a:t>,Croatia</a:t>
            </a:r>
          </a:p>
          <a:p>
            <a:r>
              <a:rPr lang="en-US" dirty="0" smtClean="0"/>
              <a:t>Republic of Macedonia</a:t>
            </a:r>
          </a:p>
          <a:p>
            <a:r>
              <a:rPr lang="en-US" dirty="0" smtClean="0"/>
              <a:t>Albania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were they ruled by?</a:t>
            </a:r>
            <a:endParaRPr lang="en-US" dirty="0"/>
          </a:p>
        </p:txBody>
      </p:sp>
      <p:sp>
        <p:nvSpPr>
          <p:cNvPr id="3" name="Content Placeholder 2"/>
          <p:cNvSpPr>
            <a:spLocks noGrp="1"/>
          </p:cNvSpPr>
          <p:nvPr>
            <p:ph idx="1"/>
          </p:nvPr>
        </p:nvSpPr>
        <p:spPr>
          <a:xfrm>
            <a:off x="228600" y="1676400"/>
            <a:ext cx="8229600" cy="4709160"/>
          </a:xfrm>
        </p:spPr>
        <p:txBody>
          <a:bodyPr/>
          <a:lstStyle/>
          <a:p>
            <a:r>
              <a:rPr lang="en-US" dirty="0" smtClean="0"/>
              <a:t>12</a:t>
            </a:r>
            <a:r>
              <a:rPr lang="en-US" baseline="30000" dirty="0" smtClean="0"/>
              <a:t>th</a:t>
            </a:r>
            <a:r>
              <a:rPr lang="en-US" dirty="0" smtClean="0"/>
              <a:t> Century- Principality of Zeta</a:t>
            </a:r>
          </a:p>
          <a:p>
            <a:r>
              <a:rPr lang="en-US" dirty="0" smtClean="0"/>
              <a:t>1276-1309- Queen Jelena</a:t>
            </a:r>
          </a:p>
          <a:p>
            <a:r>
              <a:rPr lang="en-US" dirty="0" smtClean="0"/>
              <a:t>1496- Ottoman Empire</a:t>
            </a:r>
          </a:p>
          <a:p>
            <a:r>
              <a:rPr lang="en-US" dirty="0" smtClean="0"/>
              <a:t>14</a:t>
            </a:r>
            <a:r>
              <a:rPr lang="en-US" baseline="30000" dirty="0" smtClean="0"/>
              <a:t>th</a:t>
            </a:r>
            <a:r>
              <a:rPr lang="en-US" dirty="0" smtClean="0"/>
              <a:t> Century- House of Balsic/Crnojevic</a:t>
            </a:r>
          </a:p>
          <a:p>
            <a:r>
              <a:rPr lang="en-US" dirty="0" smtClean="0"/>
              <a:t>18</a:t>
            </a:r>
            <a:r>
              <a:rPr lang="en-US" baseline="30000" dirty="0" smtClean="0"/>
              <a:t>th</a:t>
            </a:r>
            <a:r>
              <a:rPr lang="en-US" dirty="0" smtClean="0"/>
              <a:t> and 19</a:t>
            </a:r>
            <a:r>
              <a:rPr lang="en-US" baseline="30000" dirty="0" smtClean="0"/>
              <a:t>th</a:t>
            </a:r>
            <a:r>
              <a:rPr lang="en-US" dirty="0" smtClean="0"/>
              <a:t> Century- House of Petrovic</a:t>
            </a:r>
          </a:p>
          <a:p>
            <a:r>
              <a:rPr lang="en-US" dirty="0" smtClean="0"/>
              <a:t>During the Ottoman rule over the Balkans,  the Montenegrins were given their independence from the  Ottoman Empire.</a:t>
            </a:r>
          </a:p>
          <a:p>
            <a:pPr>
              <a:buNone/>
            </a:pPr>
            <a:endParaRPr lang="en-US" dirty="0" smtClean="0"/>
          </a:p>
        </p:txBody>
      </p:sp>
      <p:pic>
        <p:nvPicPr>
          <p:cNvPr id="5122" name="Picture 2" descr="Kraljica Jelena 200807.jpg">
            <a:hlinkClick r:id="rId2"/>
          </p:cNvPr>
          <p:cNvPicPr>
            <a:picLocks noChangeAspect="1" noChangeArrowheads="1"/>
          </p:cNvPicPr>
          <p:nvPr/>
        </p:nvPicPr>
        <p:blipFill>
          <a:blip r:embed="rId3" cstate="print"/>
          <a:srcRect/>
          <a:stretch>
            <a:fillRect/>
          </a:stretch>
        </p:blipFill>
        <p:spPr bwMode="auto">
          <a:xfrm>
            <a:off x="7848600" y="5245226"/>
            <a:ext cx="1295400" cy="161277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the rulers influence the region/ ethnic group?</a:t>
            </a:r>
            <a:endParaRPr lang="en-US" dirty="0"/>
          </a:p>
        </p:txBody>
      </p:sp>
      <p:sp>
        <p:nvSpPr>
          <p:cNvPr id="3" name="Content Placeholder 2"/>
          <p:cNvSpPr>
            <a:spLocks noGrp="1"/>
          </p:cNvSpPr>
          <p:nvPr>
            <p:ph idx="1"/>
          </p:nvPr>
        </p:nvSpPr>
        <p:spPr/>
        <p:txBody>
          <a:bodyPr>
            <a:noAutofit/>
          </a:bodyPr>
          <a:lstStyle/>
          <a:p>
            <a:r>
              <a:rPr lang="en-US" sz="2400" dirty="0" smtClean="0"/>
              <a:t>The medieval principalities of Zeta and Doclea under local rulers have paved the path for what is modern </a:t>
            </a:r>
            <a:r>
              <a:rPr lang="en-US" sz="2400" dirty="0" smtClean="0"/>
              <a:t>Montenegro.</a:t>
            </a:r>
            <a:endParaRPr lang="en-US" sz="2400" dirty="0" smtClean="0"/>
          </a:p>
          <a:p>
            <a:r>
              <a:rPr lang="en-US" sz="2400" dirty="0" smtClean="0"/>
              <a:t>Under </a:t>
            </a:r>
            <a:r>
              <a:rPr lang="en-US" sz="2400" dirty="0" smtClean="0"/>
              <a:t>the Ottoman Empire, there was an Ottoman Muslim rule.</a:t>
            </a:r>
            <a:endParaRPr lang="en-US" sz="2400" dirty="0" smtClean="0"/>
          </a:p>
          <a:p>
            <a:r>
              <a:rPr lang="en-US" sz="2400" dirty="0" smtClean="0"/>
              <a:t>Under </a:t>
            </a:r>
            <a:r>
              <a:rPr lang="en-US" sz="2400" dirty="0" smtClean="0"/>
              <a:t>the Crnojevic rule, the Montenegrin Church reached it’s peak.</a:t>
            </a:r>
          </a:p>
          <a:p>
            <a:r>
              <a:rPr lang="en-US" sz="2400" dirty="0" smtClean="0"/>
              <a:t>The rule of the House of Petrovic unified the Montenegrins and established strong ties with Russia and </a:t>
            </a:r>
            <a:r>
              <a:rPr lang="en-US" sz="2400" dirty="0" smtClean="0"/>
              <a:t>Serbia</a:t>
            </a:r>
            <a:r>
              <a:rPr lang="en-US" sz="2400" dirty="0" smtClean="0"/>
              <a:t>.</a:t>
            </a:r>
            <a:endParaRPr lang="en-U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What wars/conflicts were they involved in before the breakup of Yugoslavia?</a:t>
            </a:r>
            <a:endParaRPr lang="en-US" sz="3600" dirty="0"/>
          </a:p>
        </p:txBody>
      </p:sp>
      <p:sp>
        <p:nvSpPr>
          <p:cNvPr id="3" name="Content Placeholder 2"/>
          <p:cNvSpPr>
            <a:spLocks noGrp="1"/>
          </p:cNvSpPr>
          <p:nvPr>
            <p:ph idx="1"/>
          </p:nvPr>
        </p:nvSpPr>
        <p:spPr/>
        <p:txBody>
          <a:bodyPr/>
          <a:lstStyle/>
          <a:p>
            <a:endParaRPr lang="en-US" dirty="0" smtClean="0"/>
          </a:p>
          <a:p>
            <a:r>
              <a:rPr lang="en-US" dirty="0" smtClean="0"/>
              <a:t>Balkan War   1911-1912</a:t>
            </a:r>
          </a:p>
          <a:p>
            <a:r>
              <a:rPr lang="en-US" dirty="0" smtClean="0"/>
              <a:t>World War I –Allies</a:t>
            </a:r>
          </a:p>
          <a:p>
            <a:r>
              <a:rPr lang="en-US" dirty="0" smtClean="0"/>
              <a:t>Christmas Rebellion  1922-1923</a:t>
            </a:r>
          </a:p>
          <a:p>
            <a:r>
              <a:rPr lang="en-US" dirty="0" smtClean="0"/>
              <a:t>The Christmas Rebellion refers to the uprising of Montenegrin guerrilla fighters aimed against the planned annexation by Serbia, and occupation by the Serbian armed forces.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religion do they practice?</a:t>
            </a:r>
            <a:endParaRPr lang="en-US" dirty="0"/>
          </a:p>
        </p:txBody>
      </p:sp>
      <p:sp>
        <p:nvSpPr>
          <p:cNvPr id="3" name="Content Placeholder 2"/>
          <p:cNvSpPr>
            <a:spLocks noGrp="1"/>
          </p:cNvSpPr>
          <p:nvPr>
            <p:ph idx="1"/>
          </p:nvPr>
        </p:nvSpPr>
        <p:spPr/>
        <p:txBody>
          <a:bodyPr/>
          <a:lstStyle/>
          <a:p>
            <a:r>
              <a:rPr lang="en-US" dirty="0" smtClean="0"/>
              <a:t>Eastern Orthodox</a:t>
            </a:r>
          </a:p>
          <a:p>
            <a:r>
              <a:rPr lang="en-US" dirty="0" smtClean="0"/>
              <a:t>Christianity</a:t>
            </a:r>
          </a:p>
          <a:p>
            <a:r>
              <a:rPr lang="en-US" dirty="0" smtClean="0"/>
              <a:t>Pre-Christian Practices</a:t>
            </a:r>
          </a:p>
          <a:p>
            <a:r>
              <a:rPr lang="en-US" dirty="0" smtClean="0"/>
              <a:t>Some Muslim and Catholic</a:t>
            </a:r>
          </a:p>
          <a:p>
            <a:endParaRPr lang="en-US" dirty="0"/>
          </a:p>
        </p:txBody>
      </p:sp>
      <p:pic>
        <p:nvPicPr>
          <p:cNvPr id="3074" name="Picture 2" descr="File:Montenegro ethnic03.png">
            <a:hlinkClick r:id="rId2"/>
          </p:cNvPr>
          <p:cNvPicPr>
            <a:picLocks noChangeAspect="1" noChangeArrowheads="1"/>
          </p:cNvPicPr>
          <p:nvPr/>
        </p:nvPicPr>
        <p:blipFill>
          <a:blip r:embed="rId3" cstate="print"/>
          <a:srcRect/>
          <a:stretch>
            <a:fillRect/>
          </a:stretch>
        </p:blipFill>
        <p:spPr bwMode="auto">
          <a:xfrm>
            <a:off x="5562600" y="1371600"/>
            <a:ext cx="3373662" cy="5181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their economy based on?</a:t>
            </a:r>
            <a:endParaRPr lang="en-US" dirty="0"/>
          </a:p>
        </p:txBody>
      </p:sp>
      <p:sp>
        <p:nvSpPr>
          <p:cNvPr id="3" name="Content Placeholder 2"/>
          <p:cNvSpPr>
            <a:spLocks noGrp="1"/>
          </p:cNvSpPr>
          <p:nvPr>
            <p:ph idx="1"/>
          </p:nvPr>
        </p:nvSpPr>
        <p:spPr/>
        <p:txBody>
          <a:bodyPr/>
          <a:lstStyle/>
          <a:p>
            <a:r>
              <a:rPr lang="en-US" dirty="0" smtClean="0"/>
              <a:t>Majority are farmers</a:t>
            </a:r>
          </a:p>
          <a:p>
            <a:r>
              <a:rPr lang="en-US" dirty="0" smtClean="0"/>
              <a:t>They produce olives, figs, and grapes</a:t>
            </a:r>
          </a:p>
          <a:p>
            <a:r>
              <a:rPr lang="en-US" dirty="0" smtClean="0"/>
              <a:t>They herd sheep, goats, and cattle</a:t>
            </a:r>
            <a:endParaRPr lang="en-US" dirty="0"/>
          </a:p>
        </p:txBody>
      </p:sp>
      <p:pic>
        <p:nvPicPr>
          <p:cNvPr id="2050" name="Picture 2" descr="http://static.howstuffworks.com/gif/fig-wasp-3.jpg"/>
          <p:cNvPicPr>
            <a:picLocks noChangeAspect="1" noChangeArrowheads="1"/>
          </p:cNvPicPr>
          <p:nvPr/>
        </p:nvPicPr>
        <p:blipFill>
          <a:blip r:embed="rId2" cstate="print"/>
          <a:srcRect/>
          <a:stretch>
            <a:fillRect/>
          </a:stretch>
        </p:blipFill>
        <p:spPr bwMode="auto">
          <a:xfrm>
            <a:off x="7391400" y="5638800"/>
            <a:ext cx="1457517" cy="1085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3 ways the physical geography of the region impacted the development of this ethnic group</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smtClean="0"/>
              <a:t>Slavs traveled from the Bay of Kotor to the river of Bojana during the first half of the 7</a:t>
            </a:r>
            <a:r>
              <a:rPr lang="en-US" baseline="30000" dirty="0" smtClean="0"/>
              <a:t>th</a:t>
            </a:r>
            <a:r>
              <a:rPr lang="en-US" dirty="0" smtClean="0"/>
              <a:t> century to form the Principality of </a:t>
            </a:r>
            <a:r>
              <a:rPr lang="en-US" dirty="0" err="1" smtClean="0"/>
              <a:t>Doclea</a:t>
            </a:r>
            <a:endParaRPr lang="en-US" dirty="0" smtClean="0"/>
          </a:p>
          <a:p>
            <a:r>
              <a:rPr lang="en-US" dirty="0" smtClean="0"/>
              <a:t>Two major villages were clustered and ended dispersions, because of its arable land, and villages now tend to be surrounding the cultivated basins and borders.</a:t>
            </a:r>
          </a:p>
          <a:p>
            <a:r>
              <a:rPr lang="en-US" dirty="0" smtClean="0"/>
              <a:t>Since  World War II, new buildings have been made with the same old patterns, this went along with the livestock that pastured on higher mountain grasses, making this useful for the herders to live in these smaller homes that are closer t together into what is called katuns.</a:t>
            </a:r>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115</TotalTime>
  <Words>361</Words>
  <Application>Microsoft Office PowerPoint</Application>
  <PresentationFormat>On-screen Show (4:3)</PresentationFormat>
  <Paragraphs>42</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Montenegrins </vt:lpstr>
      <vt:lpstr>Where did the people come from?</vt:lpstr>
      <vt:lpstr>Who were they ruled by?</vt:lpstr>
      <vt:lpstr>How did the rulers influence the region/ ethnic group?</vt:lpstr>
      <vt:lpstr>What wars/conflicts were they involved in before the breakup of Yugoslavia?</vt:lpstr>
      <vt:lpstr>What religion do they practice?</vt:lpstr>
      <vt:lpstr>What is their economy based on?</vt:lpstr>
      <vt:lpstr>3 ways the physical geography of the region impacted the development of this ethnic group</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Montenegrins</dc:title>
  <dc:creator>samanthajkrebs</dc:creator>
  <cp:lastModifiedBy>samanthajkrebs</cp:lastModifiedBy>
  <cp:revision>27</cp:revision>
  <dcterms:created xsi:type="dcterms:W3CDTF">2010-04-30T14:09:31Z</dcterms:created>
  <dcterms:modified xsi:type="dcterms:W3CDTF">2010-05-07T13:52:41Z</dcterms:modified>
</cp:coreProperties>
</file>